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  <p:sldId id="275" r:id="rId9"/>
    <p:sldId id="257" r:id="rId10"/>
    <p:sldId id="266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8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E8A46-F3A6-BFB1-E2DB-22C7028DB3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521" y="120255"/>
            <a:ext cx="8915399" cy="1221409"/>
          </a:xfrm>
        </p:spPr>
        <p:txBody>
          <a:bodyPr>
            <a:normAutofit/>
          </a:bodyPr>
          <a:lstStyle/>
          <a:p>
            <a:r>
              <a:rPr lang="en-US" sz="6600" dirty="0"/>
              <a:t>DBSCAN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29AEC3-C0C5-9905-E854-F16205BCD0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9127" y="1313672"/>
            <a:ext cx="11691257" cy="1126283"/>
          </a:xfrm>
        </p:spPr>
        <p:txBody>
          <a:bodyPr>
            <a:noAutofit/>
          </a:bodyPr>
          <a:lstStyle/>
          <a:p>
            <a:r>
              <a:rPr lang="en-US" sz="4000" b="0" i="0" dirty="0">
                <a:solidFill>
                  <a:srgbClr val="292929"/>
                </a:solidFill>
                <a:effectLst/>
                <a:latin typeface="source-serif-pro"/>
              </a:rPr>
              <a:t>Density-Based Spatial Clustering Application with Noise</a:t>
            </a:r>
            <a:endParaRPr lang="en-US" sz="4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6A56FB-7ECC-94C2-217B-28BDED91B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356" y="2296691"/>
            <a:ext cx="6756157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71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AE6C83-03E6-CF96-5BAB-195A8D05F7BF}"/>
              </a:ext>
            </a:extLst>
          </p:cNvPr>
          <p:cNvSpPr txBox="1"/>
          <p:nvPr/>
        </p:nvSpPr>
        <p:spPr>
          <a:xfrm>
            <a:off x="1964988" y="894708"/>
            <a:ext cx="10048672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u="sng" dirty="0">
                <a:solidFill>
                  <a:srgbClr val="292929"/>
                </a:solidFill>
                <a:effectLst/>
                <a:latin typeface="source-serif-pro"/>
              </a:rPr>
              <a:t>The clustering is made as described through the below steps:</a:t>
            </a:r>
          </a:p>
          <a:p>
            <a:pPr algn="l"/>
            <a:endParaRPr lang="en-US" sz="2000" b="1" i="0" u="sng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>
              <a:buFont typeface="+mj-lt"/>
              <a:buAutoNum type="arabicPeriod"/>
            </a:pPr>
            <a:r>
              <a:rPr lang="en-US" sz="2000" b="1" i="0" dirty="0">
                <a:solidFill>
                  <a:srgbClr val="292929"/>
                </a:solidFill>
                <a:effectLst/>
                <a:latin typeface="source-serif-pro"/>
              </a:rPr>
              <a:t>Choose a value for </a:t>
            </a:r>
            <a:r>
              <a:rPr lang="en-US" sz="2000" b="1" i="1" dirty="0">
                <a:solidFill>
                  <a:srgbClr val="292929"/>
                </a:solidFill>
                <a:effectLst/>
                <a:latin typeface="source-serif-pro"/>
              </a:rPr>
              <a:t>eps</a:t>
            </a:r>
            <a:r>
              <a:rPr lang="en-US" sz="2000" b="1" i="0" dirty="0">
                <a:solidFill>
                  <a:srgbClr val="292929"/>
                </a:solidFill>
                <a:effectLst/>
                <a:latin typeface="source-serif-pro"/>
              </a:rPr>
              <a:t> and </a:t>
            </a:r>
            <a:r>
              <a:rPr lang="en-US" sz="2000" b="1" i="1" dirty="0" err="1">
                <a:solidFill>
                  <a:srgbClr val="292929"/>
                </a:solidFill>
                <a:effectLst/>
                <a:latin typeface="source-serif-pro"/>
              </a:rPr>
              <a:t>MinPts</a:t>
            </a:r>
            <a:endParaRPr lang="en-US" sz="2000" b="1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>
              <a:buFont typeface="+mj-lt"/>
              <a:buAutoNum type="arabicPeriod"/>
            </a:pPr>
            <a:r>
              <a:rPr lang="en-US" sz="2000" b="1" i="0" dirty="0">
                <a:solidFill>
                  <a:srgbClr val="292929"/>
                </a:solidFill>
                <a:effectLst/>
                <a:latin typeface="source-serif-pro"/>
              </a:rPr>
              <a:t>For a particular data point (x) calculate its distance from every other datapoint.</a:t>
            </a:r>
          </a:p>
          <a:p>
            <a:pPr algn="l">
              <a:buFont typeface="+mj-lt"/>
              <a:buAutoNum type="arabicPeriod"/>
            </a:pPr>
            <a:r>
              <a:rPr lang="en-US" sz="2000" b="1" i="0" dirty="0">
                <a:solidFill>
                  <a:srgbClr val="292929"/>
                </a:solidFill>
                <a:effectLst/>
                <a:latin typeface="source-serif-pro"/>
              </a:rPr>
              <a:t>Find all the </a:t>
            </a:r>
            <a:r>
              <a:rPr lang="en-US" sz="2000" b="1" i="0" dirty="0" err="1">
                <a:solidFill>
                  <a:srgbClr val="292929"/>
                </a:solidFill>
                <a:effectLst/>
                <a:latin typeface="source-serif-pro"/>
              </a:rPr>
              <a:t>neighbourhood</a:t>
            </a:r>
            <a:r>
              <a:rPr lang="en-US" sz="2000" b="1" i="0" dirty="0">
                <a:solidFill>
                  <a:srgbClr val="292929"/>
                </a:solidFill>
                <a:effectLst/>
                <a:latin typeface="source-serif-pro"/>
              </a:rPr>
              <a:t> points of x which fall inside the circle of radius (</a:t>
            </a:r>
            <a:r>
              <a:rPr lang="en-US" sz="2000" b="1" i="1" dirty="0">
                <a:solidFill>
                  <a:srgbClr val="292929"/>
                </a:solidFill>
                <a:effectLst/>
                <a:latin typeface="source-serif-pro"/>
              </a:rPr>
              <a:t>eps</a:t>
            </a:r>
            <a:r>
              <a:rPr lang="en-US" sz="2000" b="1" i="0" dirty="0">
                <a:solidFill>
                  <a:srgbClr val="292929"/>
                </a:solidFill>
                <a:effectLst/>
                <a:latin typeface="source-serif-pro"/>
              </a:rPr>
              <a:t>) or simply whose distance from x is smaller than or equal to </a:t>
            </a:r>
            <a:r>
              <a:rPr lang="en-US" sz="2000" b="1" i="1" dirty="0">
                <a:solidFill>
                  <a:srgbClr val="292929"/>
                </a:solidFill>
                <a:effectLst/>
                <a:latin typeface="source-serif-pro"/>
              </a:rPr>
              <a:t>eps.</a:t>
            </a:r>
            <a:endParaRPr lang="en-US" sz="2000" b="1" i="0" dirty="0">
              <a:solidFill>
                <a:srgbClr val="292929"/>
              </a:solidFill>
              <a:effectLst/>
              <a:latin typeface="source-serif-pro"/>
            </a:endParaRPr>
          </a:p>
          <a:p>
            <a:pPr algn="l">
              <a:buFont typeface="+mj-lt"/>
              <a:buAutoNum type="arabicPeriod"/>
            </a:pPr>
            <a:r>
              <a:rPr lang="en-US" sz="2000" b="1" i="0" dirty="0">
                <a:solidFill>
                  <a:srgbClr val="292929"/>
                </a:solidFill>
                <a:effectLst/>
                <a:latin typeface="source-serif-pro"/>
              </a:rPr>
              <a:t>Treat x as visited and if the number of </a:t>
            </a:r>
            <a:r>
              <a:rPr lang="en-US" sz="2000" b="1" i="0" dirty="0" err="1">
                <a:solidFill>
                  <a:srgbClr val="292929"/>
                </a:solidFill>
                <a:effectLst/>
                <a:latin typeface="source-serif-pro"/>
              </a:rPr>
              <a:t>neighbourhood</a:t>
            </a:r>
            <a:r>
              <a:rPr lang="en-US" sz="2000" b="1" i="0" dirty="0">
                <a:solidFill>
                  <a:srgbClr val="292929"/>
                </a:solidFill>
                <a:effectLst/>
                <a:latin typeface="source-serif-pro"/>
              </a:rPr>
              <a:t> points around x are greater or equal to </a:t>
            </a:r>
            <a:r>
              <a:rPr lang="en-US" sz="2000" b="1" i="1" dirty="0" err="1">
                <a:solidFill>
                  <a:srgbClr val="292929"/>
                </a:solidFill>
                <a:effectLst/>
                <a:latin typeface="source-serif-pro"/>
              </a:rPr>
              <a:t>MinPts</a:t>
            </a:r>
            <a:r>
              <a:rPr lang="en-US" sz="2000" b="1" i="1" dirty="0">
                <a:solidFill>
                  <a:srgbClr val="292929"/>
                </a:solidFill>
                <a:effectLst/>
                <a:latin typeface="source-serif-pro"/>
              </a:rPr>
              <a:t> </a:t>
            </a:r>
            <a:r>
              <a:rPr lang="en-US" sz="2000" b="1" i="0" dirty="0">
                <a:solidFill>
                  <a:srgbClr val="292929"/>
                </a:solidFill>
                <a:effectLst/>
                <a:latin typeface="source-serif-pro"/>
              </a:rPr>
              <a:t>then treat x as a core point and if it is not assigned to any cluster, create a new cluster and assign it to that.</a:t>
            </a:r>
          </a:p>
          <a:p>
            <a:pPr algn="l">
              <a:buFont typeface="+mj-lt"/>
              <a:buAutoNum type="arabicPeriod"/>
            </a:pPr>
            <a:r>
              <a:rPr lang="en-US" sz="2000" b="1" i="0" dirty="0">
                <a:solidFill>
                  <a:srgbClr val="292929"/>
                </a:solidFill>
                <a:effectLst/>
                <a:latin typeface="source-serif-pro"/>
              </a:rPr>
              <a:t>If the number of </a:t>
            </a:r>
            <a:r>
              <a:rPr lang="en-US" sz="2000" b="1" i="0" dirty="0" err="1">
                <a:solidFill>
                  <a:srgbClr val="292929"/>
                </a:solidFill>
                <a:effectLst/>
                <a:latin typeface="source-serif-pro"/>
              </a:rPr>
              <a:t>neighbourhood</a:t>
            </a:r>
            <a:r>
              <a:rPr lang="en-US" sz="2000" b="1" i="0" dirty="0">
                <a:solidFill>
                  <a:srgbClr val="292929"/>
                </a:solidFill>
                <a:effectLst/>
                <a:latin typeface="source-serif-pro"/>
              </a:rPr>
              <a:t> points around x are less than </a:t>
            </a:r>
            <a:r>
              <a:rPr lang="en-US" sz="2000" b="1" i="0" dirty="0" err="1">
                <a:solidFill>
                  <a:srgbClr val="292929"/>
                </a:solidFill>
                <a:effectLst/>
                <a:latin typeface="source-serif-pro"/>
              </a:rPr>
              <a:t>MinPts</a:t>
            </a:r>
            <a:r>
              <a:rPr lang="en-US" sz="2000" b="1" i="0" dirty="0">
                <a:solidFill>
                  <a:srgbClr val="292929"/>
                </a:solidFill>
                <a:effectLst/>
                <a:latin typeface="source-serif-pro"/>
              </a:rPr>
              <a:t> and it has a core point in its </a:t>
            </a:r>
            <a:r>
              <a:rPr lang="en-US" sz="2000" b="1" i="0" dirty="0" err="1">
                <a:solidFill>
                  <a:srgbClr val="292929"/>
                </a:solidFill>
                <a:effectLst/>
                <a:latin typeface="source-serif-pro"/>
              </a:rPr>
              <a:t>neighbourhood</a:t>
            </a:r>
            <a:r>
              <a:rPr lang="en-US" sz="2000" b="1" i="0" dirty="0">
                <a:solidFill>
                  <a:srgbClr val="292929"/>
                </a:solidFill>
                <a:effectLst/>
                <a:latin typeface="source-serif-pro"/>
              </a:rPr>
              <a:t>, treat it as a border point.</a:t>
            </a:r>
          </a:p>
          <a:p>
            <a:pPr algn="l">
              <a:buFont typeface="+mj-lt"/>
              <a:buAutoNum type="arabicPeriod"/>
            </a:pPr>
            <a:r>
              <a:rPr lang="en-US" sz="2000" b="1" i="0" dirty="0">
                <a:solidFill>
                  <a:srgbClr val="292929"/>
                </a:solidFill>
                <a:effectLst/>
                <a:latin typeface="source-serif-pro"/>
              </a:rPr>
              <a:t>Include all the density connected points as a single cluster. (What density connected points mean is described later)</a:t>
            </a:r>
          </a:p>
          <a:p>
            <a:pPr algn="l">
              <a:buFont typeface="+mj-lt"/>
              <a:buAutoNum type="arabicPeriod"/>
            </a:pPr>
            <a:r>
              <a:rPr lang="en-US" sz="2000" b="1" i="0" dirty="0">
                <a:solidFill>
                  <a:srgbClr val="292929"/>
                </a:solidFill>
                <a:effectLst/>
                <a:latin typeface="source-serif-pro"/>
              </a:rPr>
              <a:t>Repeat the above steps for every unvisited point in the data set and find out all core, border and outlier points.</a:t>
            </a:r>
          </a:p>
        </p:txBody>
      </p:sp>
    </p:spTree>
    <p:extLst>
      <p:ext uri="{BB962C8B-B14F-4D97-AF65-F5344CB8AC3E}">
        <p14:creationId xmlns:p14="http://schemas.microsoft.com/office/powerpoint/2010/main" val="60487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D0C151-5031-32B7-DF0E-784ED34BB673}"/>
              </a:ext>
            </a:extLst>
          </p:cNvPr>
          <p:cNvSpPr txBox="1"/>
          <p:nvPr/>
        </p:nvSpPr>
        <p:spPr>
          <a:xfrm>
            <a:off x="3048811" y="554637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We choose eps = 0.6 and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MinPts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=4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0B04D90-F115-D80D-8B0D-BC5999F03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885" y="992221"/>
            <a:ext cx="9932851" cy="586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772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5E78DE23-9345-D974-1359-96B9F0E9E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591" y="0"/>
            <a:ext cx="3810811" cy="681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41C645-F2F7-EC1B-25CF-1865E88ADF99}"/>
              </a:ext>
            </a:extLst>
          </p:cNvPr>
          <p:cNvSpPr txBox="1"/>
          <p:nvPr/>
        </p:nvSpPr>
        <p:spPr>
          <a:xfrm>
            <a:off x="1588040" y="613003"/>
            <a:ext cx="15053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eps = 0.6 </a:t>
            </a:r>
          </a:p>
          <a:p>
            <a:r>
              <a:rPr lang="en-US" b="1" i="0" dirty="0" err="1">
                <a:solidFill>
                  <a:srgbClr val="292929"/>
                </a:solidFill>
                <a:effectLst/>
                <a:latin typeface="source-serif-pro"/>
              </a:rPr>
              <a:t>MinPts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 =4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21453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858F91A4-25F8-F753-A946-EE4340990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914" y="0"/>
            <a:ext cx="10522085" cy="680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46421F-784D-C965-417B-4B9D3652EAE9}"/>
              </a:ext>
            </a:extLst>
          </p:cNvPr>
          <p:cNvSpPr txBox="1"/>
          <p:nvPr/>
        </p:nvSpPr>
        <p:spPr>
          <a:xfrm>
            <a:off x="556908" y="1391215"/>
            <a:ext cx="15053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eps = 0.6 </a:t>
            </a:r>
          </a:p>
          <a:p>
            <a:r>
              <a:rPr lang="en-US" b="1" i="0" dirty="0" err="1">
                <a:solidFill>
                  <a:srgbClr val="292929"/>
                </a:solidFill>
                <a:effectLst/>
                <a:latin typeface="source-serif-pro"/>
              </a:rPr>
              <a:t>MinPts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 =4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64362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A219ABB9-F836-8953-CE82-0F0206FFF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411" y="71032"/>
            <a:ext cx="10575589" cy="678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E29B99-8B31-063D-4335-5D886583DEEE}"/>
              </a:ext>
            </a:extLst>
          </p:cNvPr>
          <p:cNvSpPr txBox="1"/>
          <p:nvPr/>
        </p:nvSpPr>
        <p:spPr>
          <a:xfrm>
            <a:off x="479087" y="1391215"/>
            <a:ext cx="15053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eps = 0.6 </a:t>
            </a:r>
          </a:p>
          <a:p>
            <a:r>
              <a:rPr lang="en-US" b="1" i="0" dirty="0" err="1">
                <a:solidFill>
                  <a:srgbClr val="292929"/>
                </a:solidFill>
                <a:effectLst/>
                <a:latin typeface="source-serif-pro"/>
              </a:rPr>
              <a:t>MinPts</a:t>
            </a:r>
            <a:r>
              <a:rPr lang="en-US" b="1" i="0" dirty="0">
                <a:solidFill>
                  <a:srgbClr val="292929"/>
                </a:solidFill>
                <a:effectLst/>
                <a:latin typeface="source-serif-pro"/>
              </a:rPr>
              <a:t> =4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0335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61AF33AF-3600-D817-6526-74AACF85C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405" y="1182120"/>
            <a:ext cx="9356029" cy="449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434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3256E3-3881-319C-D2EA-AB64EF74E77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94543" y="139959"/>
            <a:ext cx="9703450" cy="657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84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E58D8E-79A4-8FCC-7636-9AB8E0C35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309" y="111967"/>
            <a:ext cx="8305692" cy="663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534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3763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4DB0C1-1525-A352-FB1A-39AB1EDFE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05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43E9DC-466E-995D-6E2B-BBB16F6CD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" y="0"/>
            <a:ext cx="121881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810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0ACC50-C55B-D6BC-2D9F-9E8C8C91E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467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2D8453-9D66-796F-D07B-B2949AAFE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71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AB6800-7D89-0337-EF6B-D3ABB8112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23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9E5FC2-E8B6-4B95-9094-3C25F2B69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603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2F3499-C481-4566-F4A4-94D605B78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3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368AE306-4EB4-573B-6DF7-CC1D266F0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001" y="573932"/>
            <a:ext cx="97762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496377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53</TotalTime>
  <Words>218</Words>
  <Application>Microsoft Office PowerPoint</Application>
  <PresentationFormat>Widescreen</PresentationFormat>
  <Paragraphs>18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Century Gothic</vt:lpstr>
      <vt:lpstr>source-serif-pro</vt:lpstr>
      <vt:lpstr>Wingdings 3</vt:lpstr>
      <vt:lpstr>Wisp</vt:lpstr>
      <vt:lpstr>DBSCAN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DBSCAN</dc:title>
  <dc:creator>moct</dc:creator>
  <cp:lastModifiedBy>moct</cp:lastModifiedBy>
  <cp:revision>4</cp:revision>
  <dcterms:created xsi:type="dcterms:W3CDTF">2023-01-13T08:23:49Z</dcterms:created>
  <dcterms:modified xsi:type="dcterms:W3CDTF">2023-12-15T08:17:44Z</dcterms:modified>
</cp:coreProperties>
</file>